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2" r:id="rId1"/>
  </p:sldMasterIdLst>
  <p:sldIdLst>
    <p:sldId id="305" r:id="rId2"/>
    <p:sldId id="306" r:id="rId3"/>
    <p:sldId id="302" r:id="rId4"/>
    <p:sldId id="307" r:id="rId5"/>
    <p:sldId id="309" r:id="rId6"/>
    <p:sldId id="310" r:id="rId7"/>
    <p:sldId id="256" r:id="rId8"/>
    <p:sldId id="257" r:id="rId9"/>
    <p:sldId id="258" r:id="rId10"/>
    <p:sldId id="312" r:id="rId11"/>
    <p:sldId id="313" r:id="rId12"/>
    <p:sldId id="314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80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76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1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2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01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12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47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33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3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98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299272B-64C8-4F68-BCF8-BEA27F121DAF}" type="datetimeFigureOut">
              <a:rPr lang="en-IN" smtClean="0"/>
              <a:t>24-01-2023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D6B67CC-91F5-4B2C-9F68-8088D3B8BDA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4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434" y="2933530"/>
            <a:ext cx="12055267" cy="15220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Performance Analysis of SRAM Cell in CMOS nm Technology</a:t>
            </a:r>
            <a:br>
              <a:rPr lang="en-US" sz="49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Conference ID:- 220795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70967" y="4455621"/>
            <a:ext cx="10058400" cy="114300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BY- Dr. 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Dhar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Dwivedi</a:t>
            </a:r>
            <a:endParaRPr lang="en-US" sz="80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itesh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aliwal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			22MVD0128</a:t>
            </a:r>
          </a:p>
          <a:p>
            <a:r>
              <a:rPr lang="en-US" sz="8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ratyush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arashar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				22MVD0129</a:t>
            </a:r>
          </a:p>
          <a:p>
            <a:r>
              <a:rPr lang="en-US" sz="8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8000" b="1" cap="none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achindra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sz="80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</a:t>
            </a:r>
            <a:r>
              <a:rPr lang="en-US" sz="8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 		 	22MVD01</a:t>
            </a: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/>
          <a:srcRect t="23031" b="20925"/>
          <a:stretch/>
        </p:blipFill>
        <p:spPr>
          <a:xfrm>
            <a:off x="2141188" y="316194"/>
            <a:ext cx="7568697" cy="19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6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81E3D-CD48-B16A-1BBC-8051BDEB09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2704899" y="1196411"/>
            <a:ext cx="6605587" cy="46074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7BB63-5B3D-B026-0B7B-7451C4B1D6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12015387" cy="660400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</a:t>
            </a:r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8T SRAM Basics</a:t>
            </a:r>
          </a:p>
        </p:txBody>
      </p:sp>
    </p:spTree>
    <p:extLst>
      <p:ext uri="{BB962C8B-B14F-4D97-AF65-F5344CB8AC3E}">
        <p14:creationId xmlns:p14="http://schemas.microsoft.com/office/powerpoint/2010/main" val="58067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12E1-3973-D3F9-8DA8-3AD023ED939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727075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8T SRAM Schematic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23289-DA18-B6E9-8884-927DBE7E6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95" y="957127"/>
            <a:ext cx="8473440" cy="53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1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B4B5-F515-038A-C2FE-17D3EBEA99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813"/>
            <a:ext cx="12192000" cy="782637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SNM 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19091-9355-504D-D33A-D9C6FAA13F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r="14128" b="8632"/>
          <a:stretch/>
        </p:blipFill>
        <p:spPr>
          <a:xfrm>
            <a:off x="2683379" y="927041"/>
            <a:ext cx="7195559" cy="5387975"/>
          </a:xfrm>
        </p:spPr>
      </p:pic>
    </p:spTree>
    <p:extLst>
      <p:ext uri="{BB962C8B-B14F-4D97-AF65-F5344CB8AC3E}">
        <p14:creationId xmlns:p14="http://schemas.microsoft.com/office/powerpoint/2010/main" val="195695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3932B1-2F38-35AB-7649-FB21A536CFB3}"/>
              </a:ext>
            </a:extLst>
          </p:cNvPr>
          <p:cNvSpPr txBox="1"/>
          <p:nvPr/>
        </p:nvSpPr>
        <p:spPr>
          <a:xfrm>
            <a:off x="178598" y="0"/>
            <a:ext cx="11698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Static Noise Margin (SNM) Analysis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8477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   </a:t>
            </a:r>
            <a:r>
              <a:rPr lang="en-US" sz="2800" dirty="0">
                <a:solidFill>
                  <a:schemeClr val="tx1"/>
                </a:solidFill>
              </a:rPr>
              <a:t>180nm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C4AD6C8-A15E-4113-953F-EB35F82B8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27217" r="1264" b="13540"/>
          <a:stretch/>
        </p:blipFill>
        <p:spPr>
          <a:xfrm>
            <a:off x="422564" y="2370213"/>
            <a:ext cx="5131900" cy="3493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751D5C-0E4F-3710-2858-AF2645BC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38" y="2433014"/>
            <a:ext cx="5239724" cy="34310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3" y="884868"/>
            <a:ext cx="25342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SNM :-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8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8477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180nm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6T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8T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4" y="884868"/>
            <a:ext cx="2030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Write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SNM :-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application">
            <a:extLst>
              <a:ext uri="{FF2B5EF4-FFF2-40B4-BE49-F238E27FC236}">
                <a16:creationId xmlns:a16="http://schemas.microsoft.com/office/drawing/2014/main" id="{B624DB5C-24B7-B29B-5980-014CA32F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30000" r="1195" b="12902"/>
          <a:stretch/>
        </p:blipFill>
        <p:spPr>
          <a:xfrm>
            <a:off x="2852531" y="2345634"/>
            <a:ext cx="6023112" cy="36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0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2322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50nm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4" y="884868"/>
            <a:ext cx="2030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Read SNM :-</a:t>
            </a:r>
            <a:endParaRPr lang="en-IN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BC794-426A-FC38-8710-89FE34E2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t="1982" r="6708"/>
          <a:stretch>
            <a:fillRect/>
          </a:stretch>
        </p:blipFill>
        <p:spPr>
          <a:xfrm>
            <a:off x="646044" y="2262824"/>
            <a:ext cx="4626493" cy="343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4BBC460-D1C4-99CD-2556-C1B12D6A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" r="6876"/>
          <a:stretch>
            <a:fillRect/>
          </a:stretch>
        </p:blipFill>
        <p:spPr>
          <a:xfrm>
            <a:off x="6919460" y="2262823"/>
            <a:ext cx="4626494" cy="3438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71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8477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50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6T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8T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4" y="884868"/>
            <a:ext cx="2030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Write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SNM :-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A1DF1FBB-D5C3-8B6B-0CC1-B536612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920" y="2262179"/>
            <a:ext cx="5157020" cy="3621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702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2322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    16nm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8T SRAM cell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4" y="877163"/>
            <a:ext cx="2030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Read SNM :-</a:t>
            </a:r>
            <a:endParaRPr lang="en-IN" sz="2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C69CC-6885-D0A2-C8F9-AF5BBE64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-333" r="7359" b="4850"/>
          <a:stretch>
            <a:fillRect/>
          </a:stretch>
        </p:blipFill>
        <p:spPr>
          <a:xfrm>
            <a:off x="655983" y="2262823"/>
            <a:ext cx="4616557" cy="338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BF968B2-470D-F180-D940-FC5A5301C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4"/>
          <a:stretch>
            <a:fillRect/>
          </a:stretch>
        </p:blipFill>
        <p:spPr>
          <a:xfrm>
            <a:off x="6919460" y="2262823"/>
            <a:ext cx="4957801" cy="3382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12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8A1954-48E5-5A31-B1D0-EEFEDED52B08}"/>
              </a:ext>
            </a:extLst>
          </p:cNvPr>
          <p:cNvSpPr txBox="1"/>
          <p:nvPr/>
        </p:nvSpPr>
        <p:spPr>
          <a:xfrm>
            <a:off x="5272540" y="1100312"/>
            <a:ext cx="1646920" cy="58477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16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nm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14AE02-23E9-DF2D-CFC3-D235F09FDCA5}"/>
              </a:ext>
            </a:extLst>
          </p:cNvPr>
          <p:cNvSpPr txBox="1"/>
          <p:nvPr/>
        </p:nvSpPr>
        <p:spPr>
          <a:xfrm>
            <a:off x="1630000" y="1600771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6T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91FBE-751C-6BF7-9EC0-FC49A93D0CAD}"/>
              </a:ext>
            </a:extLst>
          </p:cNvPr>
          <p:cNvSpPr txBox="1"/>
          <p:nvPr/>
        </p:nvSpPr>
        <p:spPr>
          <a:xfrm>
            <a:off x="8433940" y="1601342"/>
            <a:ext cx="16469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8T SRAM cell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8B89-3855-8D5A-0A89-4DFD95E7319E}"/>
              </a:ext>
            </a:extLst>
          </p:cNvPr>
          <p:cNvSpPr txBox="1"/>
          <p:nvPr/>
        </p:nvSpPr>
        <p:spPr>
          <a:xfrm>
            <a:off x="422564" y="884868"/>
            <a:ext cx="2030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Write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SNM :-</a:t>
            </a:r>
            <a:endParaRPr kumimoji="0" lang="en-IN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EC6223-5A2A-2C2C-F285-B1CA01372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921" y="2375452"/>
            <a:ext cx="5157020" cy="3617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30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171A4B-0285-1838-B0BC-3C77C9737552}"/>
              </a:ext>
            </a:extLst>
          </p:cNvPr>
          <p:cNvGraphicFramePr>
            <a:graphicFrameLocks noGrp="1"/>
          </p:cNvGraphicFramePr>
          <p:nvPr/>
        </p:nvGraphicFramePr>
        <p:xfrm>
          <a:off x="1789043" y="1351722"/>
          <a:ext cx="8567531" cy="4681332"/>
        </p:xfrm>
        <a:graphic>
          <a:graphicData uri="http://schemas.openxmlformats.org/drawingml/2006/table">
            <a:tbl>
              <a:tblPr/>
              <a:tblGrid>
                <a:gridCol w="2492118">
                  <a:extLst>
                    <a:ext uri="{9D8B030D-6E8A-4147-A177-3AD203B41FA5}">
                      <a16:colId xmlns:a16="http://schemas.microsoft.com/office/drawing/2014/main" val="2262950223"/>
                    </a:ext>
                  </a:extLst>
                </a:gridCol>
                <a:gridCol w="2260298">
                  <a:extLst>
                    <a:ext uri="{9D8B030D-6E8A-4147-A177-3AD203B41FA5}">
                      <a16:colId xmlns:a16="http://schemas.microsoft.com/office/drawing/2014/main" val="3488817058"/>
                    </a:ext>
                  </a:extLst>
                </a:gridCol>
                <a:gridCol w="1748531">
                  <a:extLst>
                    <a:ext uri="{9D8B030D-6E8A-4147-A177-3AD203B41FA5}">
                      <a16:colId xmlns:a16="http://schemas.microsoft.com/office/drawing/2014/main" val="3144371473"/>
                    </a:ext>
                  </a:extLst>
                </a:gridCol>
                <a:gridCol w="2066584">
                  <a:extLst>
                    <a:ext uri="{9D8B030D-6E8A-4147-A177-3AD203B41FA5}">
                      <a16:colId xmlns:a16="http://schemas.microsoft.com/office/drawing/2014/main" val="3190317237"/>
                    </a:ext>
                  </a:extLst>
                </a:gridCol>
              </a:tblGrid>
              <a:tr h="842064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9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TECHNOLOGY NODE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19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TOPOLOGIES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19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SNM_R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19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SNM_W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851046"/>
                  </a:ext>
                </a:extLst>
              </a:tr>
              <a:tr h="639878">
                <a:tc rowSpan="2"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180nm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5180" marR="195180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6T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284mV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1.478V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631473"/>
                  </a:ext>
                </a:extLst>
              </a:tr>
              <a:tr h="63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8T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942mV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1.478V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46411"/>
                  </a:ext>
                </a:extLst>
              </a:tr>
              <a:tr h="639878">
                <a:tc rowSpan="2"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50nm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5180" marR="195180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6T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138mV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465mV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692593"/>
                  </a:ext>
                </a:extLst>
              </a:tr>
              <a:tr h="63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8T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381mV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465mV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742927"/>
                  </a:ext>
                </a:extLst>
              </a:tr>
              <a:tr h="639878">
                <a:tc rowSpan="2">
                  <a:txBody>
                    <a:bodyPr/>
                    <a:lstStyle/>
                    <a:p>
                      <a:pPr algn="ctr" fontAlgn="t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16nm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5180" marR="195180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6T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125mV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391mV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788502"/>
                  </a:ext>
                </a:extLst>
              </a:tr>
              <a:tr h="63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8T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338mV</a:t>
                      </a:r>
                      <a:endParaRPr lang="en-IN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IN" sz="2600" b="0" i="0" u="none" strike="noStrike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391mV</a:t>
                      </a:r>
                      <a:endParaRPr lang="en-IN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6385" marR="146385" marT="97590" marB="975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9194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71F58D-0AD1-F5BF-E48F-34E92D8C58E5}"/>
              </a:ext>
            </a:extLst>
          </p:cNvPr>
          <p:cNvSpPr txBox="1"/>
          <p:nvPr/>
        </p:nvSpPr>
        <p:spPr>
          <a:xfrm>
            <a:off x="317122" y="354642"/>
            <a:ext cx="11570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	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SRAM cells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9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74677" y="367469"/>
            <a:ext cx="10058400" cy="82232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 cell array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Sizing Constraint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operation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8T SRAM cell array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SNM 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Static Noise Margin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SRAM cells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2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12192000" cy="5588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	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5836" y="846138"/>
            <a:ext cx="11630826" cy="5176837"/>
          </a:xfrm>
        </p:spPr>
        <p:txBody>
          <a:bodyPr>
            <a:norm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en-IN" dirty="0"/>
              <a:t>S. </a:t>
            </a:r>
            <a:r>
              <a:rPr lang="en-IN" dirty="0" err="1"/>
              <a:t>Mutum</a:t>
            </a:r>
            <a:r>
              <a:rPr lang="en-IN" dirty="0"/>
              <a:t> and K. </a:t>
            </a:r>
            <a:r>
              <a:rPr lang="en-IN" dirty="0" err="1"/>
              <a:t>Mondal</a:t>
            </a:r>
            <a:r>
              <a:rPr lang="en-IN" dirty="0"/>
              <a:t>, "Comparative Performance Analysis of 6T SRAM cell in 180nm and 90nm Technologies," 2021 Asian Conference on Innovation in Technology (ASIANCON), PUNE, India, 2021, pp. 1-4, </a:t>
            </a:r>
            <a:r>
              <a:rPr lang="en-IN" dirty="0" err="1"/>
              <a:t>doi</a:t>
            </a:r>
            <a:r>
              <a:rPr lang="en-IN" dirty="0"/>
              <a:t>: 10.1109/ASIANCON51346.2021.9544733.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IN" dirty="0" err="1"/>
              <a:t>Ishibashi</a:t>
            </a:r>
            <a:r>
              <a:rPr lang="en-IN" dirty="0"/>
              <a:t>, </a:t>
            </a:r>
            <a:r>
              <a:rPr lang="en-IN" dirty="0" err="1"/>
              <a:t>Koichiro</a:t>
            </a:r>
            <a:r>
              <a:rPr lang="en-IN" dirty="0"/>
              <a:t> and Kenichi </a:t>
            </a:r>
            <a:r>
              <a:rPr lang="en-IN" dirty="0" err="1"/>
              <a:t>Osada</a:t>
            </a:r>
            <a:r>
              <a:rPr lang="en-IN" dirty="0"/>
              <a:t>. “Low power and reliable SRAM memory cell and array design.” (2011).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IN" dirty="0"/>
              <a:t>K. </a:t>
            </a:r>
            <a:r>
              <a:rPr lang="en-IN" dirty="0" err="1"/>
              <a:t>Anami</a:t>
            </a:r>
            <a:r>
              <a:rPr lang="en-IN" dirty="0"/>
              <a:t>, M. Yoshimoto, H. Shinohara, Y. Hirata and </a:t>
            </a:r>
            <a:r>
              <a:rPr lang="en-IN" dirty="0" err="1"/>
              <a:t>T.Nakano</a:t>
            </a:r>
            <a:r>
              <a:rPr lang="en-IN" dirty="0"/>
              <a:t>, "Design considerations of a static memory cell", IEEE </a:t>
            </a:r>
            <a:r>
              <a:rPr lang="en-IN" dirty="0" err="1"/>
              <a:t>J.Solid</a:t>
            </a:r>
            <a:r>
              <a:rPr lang="en-IN" dirty="0"/>
              <a:t>-State Circuits, vol. SC-18, no. 4, pp. 414-418, Aug. 1983</a:t>
            </a:r>
            <a:endParaRPr lang="en-US" dirty="0"/>
          </a:p>
          <a:p>
            <a:pPr marL="457200" lvl="0" indent="-457200" algn="just">
              <a:buFont typeface="+mj-lt"/>
              <a:buAutoNum type="arabicPeriod"/>
            </a:pPr>
            <a:r>
              <a:rPr lang="en-IN" dirty="0"/>
              <a:t>A. </a:t>
            </a:r>
            <a:r>
              <a:rPr lang="en-IN" dirty="0" err="1"/>
              <a:t>Agal</a:t>
            </a:r>
            <a:r>
              <a:rPr lang="en-IN" dirty="0"/>
              <a:t>, </a:t>
            </a:r>
            <a:r>
              <a:rPr lang="en-IN" dirty="0" err="1"/>
              <a:t>Pardeep</a:t>
            </a:r>
            <a:r>
              <a:rPr lang="en-IN" dirty="0"/>
              <a:t>, B. </a:t>
            </a:r>
            <a:r>
              <a:rPr lang="en-IN" dirty="0" err="1"/>
              <a:t>Krishan</a:t>
            </a:r>
            <a:r>
              <a:rPr lang="en-IN" dirty="0"/>
              <a:t>, 6T SRAM Cell: Design And Analysis, Int. J. Eng. Res. Appl. 4 (2014) 574–577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IN" dirty="0"/>
              <a:t>D. </a:t>
            </a:r>
            <a:r>
              <a:rPr lang="en-IN" dirty="0" err="1"/>
              <a:t>Suneja</a:t>
            </a:r>
            <a:r>
              <a:rPr lang="en-IN" dirty="0"/>
              <a:t>, N. </a:t>
            </a:r>
            <a:r>
              <a:rPr lang="en-IN" dirty="0" err="1"/>
              <a:t>Chaturvedi</a:t>
            </a:r>
            <a:r>
              <a:rPr lang="en-IN" dirty="0"/>
              <a:t> and S. </a:t>
            </a:r>
            <a:r>
              <a:rPr lang="en-IN" dirty="0" err="1"/>
              <a:t>Gurunarayanan</a:t>
            </a:r>
            <a:r>
              <a:rPr lang="en-IN" dirty="0"/>
              <a:t>, "A comparative analysis of read/write assist techniques on performance &amp; margin in 6T SRAM cell design," 2017 International Conference on Computer, Communications and Electronics (</a:t>
            </a:r>
            <a:r>
              <a:rPr lang="en-IN" dirty="0" err="1"/>
              <a:t>Comptelix</a:t>
            </a:r>
            <a:r>
              <a:rPr lang="en-IN" dirty="0"/>
              <a:t>), Jaipur, India, 2017, pp. 659-664, </a:t>
            </a:r>
            <a:r>
              <a:rPr lang="en-IN" dirty="0" err="1"/>
              <a:t>doi</a:t>
            </a:r>
            <a:r>
              <a:rPr lang="en-IN" dirty="0"/>
              <a:t>: 10.1109/COMPTELIX.2017.8004051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dirty="0"/>
              <a:t>P. N. V. </a:t>
            </a:r>
            <a:r>
              <a:rPr lang="en-IN" dirty="0" err="1"/>
              <a:t>Kiran</a:t>
            </a:r>
            <a:r>
              <a:rPr lang="en-IN" dirty="0"/>
              <a:t> and N. </a:t>
            </a:r>
            <a:r>
              <a:rPr lang="en-IN" dirty="0" err="1"/>
              <a:t>Saxena</a:t>
            </a:r>
            <a:r>
              <a:rPr lang="en-IN" dirty="0"/>
              <a:t>, "Design and analysis of different types SRAM cell topologies," 2015 2nd International Conference on Electronics and Communication Systems (ICECS), Coimbatore, India, 2015, pp. 1060-1065, </a:t>
            </a:r>
            <a:r>
              <a:rPr lang="en-IN" dirty="0" err="1"/>
              <a:t>doi</a:t>
            </a:r>
            <a:r>
              <a:rPr lang="en-IN" dirty="0"/>
              <a:t>: 10.1109/ECS.2015.7124742.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5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9629" y="2211471"/>
            <a:ext cx="10058400" cy="1463497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643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9308" y="205168"/>
            <a:ext cx="10058400" cy="762504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 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 SRAM Cell</a:t>
            </a:r>
          </a:p>
        </p:txBody>
      </p:sp>
      <p:sp>
        <p:nvSpPr>
          <p:cNvPr id="4" name="object 4"/>
          <p:cNvSpPr/>
          <p:nvPr/>
        </p:nvSpPr>
        <p:spPr>
          <a:xfrm>
            <a:off x="3215633" y="1852434"/>
            <a:ext cx="6200775" cy="3749675"/>
          </a:xfrm>
          <a:custGeom>
            <a:avLst/>
            <a:gdLst/>
            <a:ahLst/>
            <a:cxnLst/>
            <a:rect l="l" t="t" r="r" b="b"/>
            <a:pathLst>
              <a:path w="6200775" h="3749675">
                <a:moveTo>
                  <a:pt x="0" y="0"/>
                </a:moveTo>
                <a:lnTo>
                  <a:pt x="0" y="3749128"/>
                </a:lnTo>
              </a:path>
              <a:path w="6200775" h="3749675">
                <a:moveTo>
                  <a:pt x="1756106" y="2011933"/>
                </a:moveTo>
                <a:lnTo>
                  <a:pt x="1238115" y="2011933"/>
                </a:lnTo>
                <a:lnTo>
                  <a:pt x="1238115" y="1518971"/>
                </a:lnTo>
                <a:lnTo>
                  <a:pt x="498129" y="1518971"/>
                </a:lnTo>
                <a:lnTo>
                  <a:pt x="498129" y="2011933"/>
                </a:lnTo>
                <a:lnTo>
                  <a:pt x="4793" y="2011933"/>
                </a:lnTo>
              </a:path>
              <a:path w="6200775" h="3749675">
                <a:moveTo>
                  <a:pt x="1228025" y="1406934"/>
                </a:moveTo>
                <a:lnTo>
                  <a:pt x="502676" y="1406934"/>
                </a:lnTo>
              </a:path>
              <a:path w="6200775" h="3749675">
                <a:moveTo>
                  <a:pt x="891667" y="1406934"/>
                </a:moveTo>
                <a:lnTo>
                  <a:pt x="891667" y="991526"/>
                </a:lnTo>
              </a:path>
              <a:path w="6200775" h="3749675">
                <a:moveTo>
                  <a:pt x="6200445" y="0"/>
                </a:moveTo>
                <a:lnTo>
                  <a:pt x="6200445" y="3749128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65502" y="3431815"/>
            <a:ext cx="631190" cy="472886"/>
          </a:xfrm>
          <a:prstGeom prst="rect">
            <a:avLst/>
          </a:prstGeom>
          <a:ln w="67225">
            <a:solidFill>
              <a:schemeClr val="bg1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76835">
              <a:lnSpc>
                <a:spcPts val="3460"/>
              </a:lnSpc>
              <a:spcBef>
                <a:spcPts val="425"/>
              </a:spcBef>
            </a:pPr>
            <a:r>
              <a:rPr sz="2800" spc="20" dirty="0">
                <a:solidFill>
                  <a:srgbClr val="001F5F"/>
                </a:solidFill>
                <a:latin typeface="Arial MT"/>
                <a:cs typeface="Arial MT"/>
              </a:rPr>
              <a:t>M2</a:t>
            </a:r>
            <a:endParaRPr sz="2800" dirty="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2419" y="2097047"/>
            <a:ext cx="4424680" cy="1767839"/>
          </a:xfrm>
          <a:custGeom>
            <a:avLst/>
            <a:gdLst/>
            <a:ahLst/>
            <a:cxnLst/>
            <a:rect l="l" t="t" r="r" b="b"/>
            <a:pathLst>
              <a:path w="4424680" h="1767839">
                <a:moveTo>
                  <a:pt x="0" y="0"/>
                </a:moveTo>
                <a:lnTo>
                  <a:pt x="0" y="517548"/>
                </a:lnTo>
                <a:lnTo>
                  <a:pt x="493324" y="517548"/>
                </a:lnTo>
                <a:lnTo>
                  <a:pt x="493324" y="1256991"/>
                </a:lnTo>
                <a:lnTo>
                  <a:pt x="0" y="1256991"/>
                </a:lnTo>
                <a:lnTo>
                  <a:pt x="0" y="1749954"/>
                </a:lnTo>
              </a:path>
              <a:path w="4424680" h="1767839">
                <a:moveTo>
                  <a:pt x="840893" y="860505"/>
                </a:moveTo>
                <a:lnTo>
                  <a:pt x="1020284" y="860505"/>
                </a:lnTo>
              </a:path>
              <a:path w="4424680" h="1767839">
                <a:moveTo>
                  <a:pt x="616655" y="866107"/>
                </a:moveTo>
                <a:lnTo>
                  <a:pt x="625467" y="822605"/>
                </a:lnTo>
                <a:lnTo>
                  <a:pt x="649496" y="786981"/>
                </a:lnTo>
                <a:lnTo>
                  <a:pt x="685135" y="762911"/>
                </a:lnTo>
                <a:lnTo>
                  <a:pt x="728774" y="754070"/>
                </a:lnTo>
                <a:lnTo>
                  <a:pt x="772413" y="762911"/>
                </a:lnTo>
                <a:lnTo>
                  <a:pt x="808051" y="786981"/>
                </a:lnTo>
                <a:lnTo>
                  <a:pt x="832081" y="822605"/>
                </a:lnTo>
                <a:lnTo>
                  <a:pt x="840893" y="866107"/>
                </a:lnTo>
                <a:lnTo>
                  <a:pt x="832081" y="909740"/>
                </a:lnTo>
                <a:lnTo>
                  <a:pt x="808051" y="945350"/>
                </a:lnTo>
                <a:lnTo>
                  <a:pt x="772413" y="969347"/>
                </a:lnTo>
                <a:lnTo>
                  <a:pt x="728774" y="978144"/>
                </a:lnTo>
                <a:lnTo>
                  <a:pt x="685135" y="969347"/>
                </a:lnTo>
                <a:lnTo>
                  <a:pt x="649496" y="945350"/>
                </a:lnTo>
                <a:lnTo>
                  <a:pt x="625467" y="909740"/>
                </a:lnTo>
                <a:lnTo>
                  <a:pt x="616655" y="866107"/>
                </a:lnTo>
                <a:close/>
              </a:path>
              <a:path w="4424680" h="1767839">
                <a:moveTo>
                  <a:pt x="605443" y="529996"/>
                </a:moveTo>
                <a:lnTo>
                  <a:pt x="605443" y="1227426"/>
                </a:lnTo>
              </a:path>
              <a:path w="4424680" h="1767839">
                <a:moveTo>
                  <a:pt x="2672732" y="1767319"/>
                </a:moveTo>
                <a:lnTo>
                  <a:pt x="3190972" y="1767319"/>
                </a:lnTo>
                <a:lnTo>
                  <a:pt x="3190972" y="1274357"/>
                </a:lnTo>
                <a:lnTo>
                  <a:pt x="3930958" y="1274357"/>
                </a:lnTo>
                <a:lnTo>
                  <a:pt x="3930958" y="1767319"/>
                </a:lnTo>
                <a:lnTo>
                  <a:pt x="4424282" y="1767319"/>
                </a:lnTo>
              </a:path>
              <a:path w="4424680" h="1767839">
                <a:moveTo>
                  <a:pt x="3200938" y="1162320"/>
                </a:moveTo>
                <a:lnTo>
                  <a:pt x="3926286" y="1162320"/>
                </a:lnTo>
              </a:path>
              <a:path w="4424680" h="1767839">
                <a:moveTo>
                  <a:pt x="3537295" y="1162320"/>
                </a:moveTo>
                <a:lnTo>
                  <a:pt x="3537295" y="746912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9054" y="2655435"/>
            <a:ext cx="63119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25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3400" spc="15" dirty="0">
                <a:solidFill>
                  <a:srgbClr val="001F5F"/>
                </a:solidFill>
                <a:latin typeface="Arial MT"/>
                <a:cs typeface="Arial MT"/>
              </a:rPr>
              <a:t>3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1516" y="3863869"/>
            <a:ext cx="1021715" cy="1750060"/>
          </a:xfrm>
          <a:custGeom>
            <a:avLst/>
            <a:gdLst/>
            <a:ahLst/>
            <a:cxnLst/>
            <a:rect l="l" t="t" r="r" b="b"/>
            <a:pathLst>
              <a:path w="1021714" h="1750060">
                <a:moveTo>
                  <a:pt x="0" y="0"/>
                </a:moveTo>
                <a:lnTo>
                  <a:pt x="0" y="517610"/>
                </a:lnTo>
                <a:lnTo>
                  <a:pt x="493324" y="517610"/>
                </a:lnTo>
                <a:lnTo>
                  <a:pt x="493324" y="1257054"/>
                </a:lnTo>
                <a:lnTo>
                  <a:pt x="0" y="1257054"/>
                </a:lnTo>
                <a:lnTo>
                  <a:pt x="0" y="1750016"/>
                </a:lnTo>
              </a:path>
              <a:path w="1021714" h="1750060">
                <a:moveTo>
                  <a:pt x="605443" y="527693"/>
                </a:moveTo>
                <a:lnTo>
                  <a:pt x="605443" y="1252479"/>
                </a:lnTo>
              </a:path>
              <a:path w="1021714" h="1750060">
                <a:moveTo>
                  <a:pt x="605443" y="863804"/>
                </a:moveTo>
                <a:lnTo>
                  <a:pt x="1021187" y="863804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14094" y="4423750"/>
            <a:ext cx="63119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25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3400" spc="15" dirty="0">
                <a:solidFill>
                  <a:srgbClr val="001F5F"/>
                </a:solidFill>
                <a:latin typeface="Arial MT"/>
                <a:cs typeface="Arial MT"/>
              </a:rPr>
              <a:t>1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2703" y="2097047"/>
            <a:ext cx="1649730" cy="2630805"/>
          </a:xfrm>
          <a:custGeom>
            <a:avLst/>
            <a:gdLst/>
            <a:ahLst/>
            <a:cxnLst/>
            <a:rect l="l" t="t" r="r" b="b"/>
            <a:pathLst>
              <a:path w="1649729" h="2630804">
                <a:moveTo>
                  <a:pt x="0" y="860505"/>
                </a:moveTo>
                <a:lnTo>
                  <a:pt x="0" y="2630626"/>
                </a:lnTo>
              </a:path>
              <a:path w="1649729" h="2630804">
                <a:moveTo>
                  <a:pt x="1649645" y="0"/>
                </a:moveTo>
                <a:lnTo>
                  <a:pt x="1649645" y="517548"/>
                </a:lnTo>
                <a:lnTo>
                  <a:pt x="1156321" y="517548"/>
                </a:lnTo>
                <a:lnTo>
                  <a:pt x="1156321" y="1256991"/>
                </a:lnTo>
                <a:lnTo>
                  <a:pt x="1649645" y="1256991"/>
                </a:lnTo>
                <a:lnTo>
                  <a:pt x="1649645" y="1749954"/>
                </a:lnTo>
              </a:path>
              <a:path w="1649729" h="2630804">
                <a:moveTo>
                  <a:pt x="808752" y="860505"/>
                </a:moveTo>
                <a:lnTo>
                  <a:pt x="629361" y="860505"/>
                </a:lnTo>
              </a:path>
              <a:path w="1649729" h="2630804">
                <a:moveTo>
                  <a:pt x="1032990" y="866107"/>
                </a:moveTo>
                <a:lnTo>
                  <a:pt x="1024187" y="822605"/>
                </a:lnTo>
                <a:lnTo>
                  <a:pt x="1000172" y="786981"/>
                </a:lnTo>
                <a:lnTo>
                  <a:pt x="964536" y="762911"/>
                </a:lnTo>
                <a:lnTo>
                  <a:pt x="920871" y="754070"/>
                </a:lnTo>
                <a:lnTo>
                  <a:pt x="877337" y="762911"/>
                </a:lnTo>
                <a:lnTo>
                  <a:pt x="841687" y="786981"/>
                </a:lnTo>
                <a:lnTo>
                  <a:pt x="817599" y="822605"/>
                </a:lnTo>
                <a:lnTo>
                  <a:pt x="808752" y="866107"/>
                </a:lnTo>
                <a:lnTo>
                  <a:pt x="817599" y="909740"/>
                </a:lnTo>
                <a:lnTo>
                  <a:pt x="841687" y="945350"/>
                </a:lnTo>
                <a:lnTo>
                  <a:pt x="877337" y="969347"/>
                </a:lnTo>
                <a:lnTo>
                  <a:pt x="920871" y="978144"/>
                </a:lnTo>
                <a:lnTo>
                  <a:pt x="964536" y="969347"/>
                </a:lnTo>
                <a:lnTo>
                  <a:pt x="1000172" y="945350"/>
                </a:lnTo>
                <a:lnTo>
                  <a:pt x="1024187" y="909740"/>
                </a:lnTo>
                <a:lnTo>
                  <a:pt x="1032990" y="866107"/>
                </a:lnTo>
                <a:close/>
              </a:path>
              <a:path w="1649729" h="2630804">
                <a:moveTo>
                  <a:pt x="1044202" y="529996"/>
                </a:moveTo>
                <a:lnTo>
                  <a:pt x="1044202" y="1227426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4808" y="2655435"/>
            <a:ext cx="63119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20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3400" spc="15" dirty="0">
                <a:solidFill>
                  <a:srgbClr val="001F5F"/>
                </a:solidFill>
                <a:latin typeface="Arial MT"/>
                <a:cs typeface="Arial MT"/>
              </a:rPr>
              <a:t>6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2065" y="3863869"/>
            <a:ext cx="1021715" cy="1750060"/>
          </a:xfrm>
          <a:custGeom>
            <a:avLst/>
            <a:gdLst/>
            <a:ahLst/>
            <a:cxnLst/>
            <a:rect l="l" t="t" r="r" b="b"/>
            <a:pathLst>
              <a:path w="1021715" h="1750060">
                <a:moveTo>
                  <a:pt x="1021218" y="0"/>
                </a:moveTo>
                <a:lnTo>
                  <a:pt x="1021218" y="517610"/>
                </a:lnTo>
                <a:lnTo>
                  <a:pt x="527894" y="517610"/>
                </a:lnTo>
                <a:lnTo>
                  <a:pt x="527894" y="1257054"/>
                </a:lnTo>
                <a:lnTo>
                  <a:pt x="1021218" y="1257054"/>
                </a:lnTo>
                <a:lnTo>
                  <a:pt x="1021218" y="1750016"/>
                </a:lnTo>
              </a:path>
              <a:path w="1021715" h="1750060">
                <a:moveTo>
                  <a:pt x="415775" y="527693"/>
                </a:moveTo>
                <a:lnTo>
                  <a:pt x="415775" y="1252479"/>
                </a:lnTo>
              </a:path>
              <a:path w="1021715" h="1750060">
                <a:moveTo>
                  <a:pt x="415775" y="863804"/>
                </a:moveTo>
                <a:lnTo>
                  <a:pt x="0" y="863804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09581" y="4423750"/>
            <a:ext cx="63182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25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3400" spc="15" dirty="0">
                <a:solidFill>
                  <a:srgbClr val="001F5F"/>
                </a:solidFill>
                <a:latin typeface="Arial MT"/>
                <a:cs typeface="Arial MT"/>
              </a:rPr>
              <a:t>4</a:t>
            </a:r>
            <a:endParaRPr sz="3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17892" y="1624624"/>
            <a:ext cx="2814320" cy="4359910"/>
            <a:chOff x="4917892" y="1624624"/>
            <a:chExt cx="2814320" cy="4359910"/>
          </a:xfrm>
        </p:grpSpPr>
        <p:sp>
          <p:nvSpPr>
            <p:cNvPr id="15" name="object 15"/>
            <p:cNvSpPr/>
            <p:nvPr/>
          </p:nvSpPr>
          <p:spPr>
            <a:xfrm>
              <a:off x="4991516" y="1658236"/>
              <a:ext cx="2673985" cy="4293235"/>
            </a:xfrm>
            <a:custGeom>
              <a:avLst/>
              <a:gdLst/>
              <a:ahLst/>
              <a:cxnLst/>
              <a:rect l="l" t="t" r="r" b="b"/>
              <a:pathLst>
                <a:path w="2673984" h="4293235">
                  <a:moveTo>
                    <a:pt x="1650549" y="1299316"/>
                  </a:moveTo>
                  <a:lnTo>
                    <a:pt x="1650549" y="3069437"/>
                  </a:lnTo>
                </a:path>
                <a:path w="2673984" h="4293235">
                  <a:moveTo>
                    <a:pt x="903" y="438811"/>
                  </a:moveTo>
                  <a:lnTo>
                    <a:pt x="2670832" y="438811"/>
                  </a:lnTo>
                </a:path>
                <a:path w="2673984" h="4293235">
                  <a:moveTo>
                    <a:pt x="1326960" y="105812"/>
                  </a:moveTo>
                  <a:lnTo>
                    <a:pt x="1326960" y="440989"/>
                  </a:lnTo>
                </a:path>
                <a:path w="2673984" h="4293235">
                  <a:moveTo>
                    <a:pt x="1018010" y="150004"/>
                  </a:moveTo>
                  <a:lnTo>
                    <a:pt x="1635911" y="0"/>
                  </a:lnTo>
                </a:path>
                <a:path w="2673984" h="4293235">
                  <a:moveTo>
                    <a:pt x="0" y="3955649"/>
                  </a:moveTo>
                  <a:lnTo>
                    <a:pt x="2671767" y="3955649"/>
                  </a:lnTo>
                </a:path>
                <a:path w="2673984" h="4293235">
                  <a:moveTo>
                    <a:pt x="1326960" y="3956552"/>
                  </a:moveTo>
                  <a:lnTo>
                    <a:pt x="1326961" y="4292662"/>
                  </a:lnTo>
                </a:path>
                <a:path w="2673984" h="4293235">
                  <a:moveTo>
                    <a:pt x="1102753" y="4292662"/>
                  </a:moveTo>
                  <a:lnTo>
                    <a:pt x="1551199" y="4292662"/>
                  </a:lnTo>
                </a:path>
                <a:path w="2673984" h="4293235">
                  <a:moveTo>
                    <a:pt x="1021187" y="1958405"/>
                  </a:moveTo>
                  <a:lnTo>
                    <a:pt x="2673636" y="1958405"/>
                  </a:lnTo>
                </a:path>
                <a:path w="2673984" h="4293235">
                  <a:moveTo>
                    <a:pt x="0" y="2399519"/>
                  </a:moveTo>
                  <a:lnTo>
                    <a:pt x="1649614" y="2399519"/>
                  </a:lnTo>
                </a:path>
              </a:pathLst>
            </a:custGeom>
            <a:ln w="672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7892" y="3984152"/>
              <a:ext cx="140613" cy="1405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7320" y="3984152"/>
              <a:ext cx="140769" cy="1405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079" y="3543069"/>
              <a:ext cx="140613" cy="1405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1342" y="3543069"/>
              <a:ext cx="140769" cy="1405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9823" y="3789363"/>
              <a:ext cx="140582" cy="1404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096" y="3789363"/>
              <a:ext cx="140457" cy="14048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109689" y="1313464"/>
            <a:ext cx="58928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BLB</a:t>
            </a:r>
            <a:endParaRPr sz="29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97768" y="1313464"/>
            <a:ext cx="38608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BL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00752" y="6062939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50" y="0"/>
                </a:lnTo>
              </a:path>
            </a:pathLst>
          </a:custGeom>
          <a:ln w="67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/>
          <p:cNvSpPr txBox="1"/>
          <p:nvPr/>
        </p:nvSpPr>
        <p:spPr>
          <a:xfrm>
            <a:off x="4544323" y="3924764"/>
            <a:ext cx="27368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Q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7797584" y="3408665"/>
            <a:ext cx="1061720" cy="9899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42595">
              <a:lnSpc>
                <a:spcPts val="4050"/>
              </a:lnSpc>
              <a:spcBef>
                <a:spcPts val="130"/>
              </a:spcBef>
            </a:pPr>
            <a:r>
              <a:rPr sz="3400" spc="20" dirty="0">
                <a:solidFill>
                  <a:srgbClr val="001F5F"/>
                </a:solidFill>
                <a:latin typeface="Arial MT"/>
                <a:cs typeface="Arial MT"/>
              </a:rPr>
              <a:t>M</a:t>
            </a:r>
            <a:r>
              <a:rPr sz="3400" spc="15" dirty="0">
                <a:solidFill>
                  <a:srgbClr val="001F5F"/>
                </a:solidFill>
                <a:latin typeface="Arial MT"/>
                <a:cs typeface="Arial MT"/>
              </a:rPr>
              <a:t>5</a:t>
            </a:r>
            <a:endParaRPr sz="3400">
              <a:latin typeface="Arial MT"/>
              <a:cs typeface="Arial MT"/>
            </a:endParaRPr>
          </a:p>
          <a:p>
            <a:pPr marL="12700">
              <a:lnSpc>
                <a:spcPts val="3510"/>
              </a:lnSpc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QB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8"/>
          <p:cNvSpPr txBox="1"/>
          <p:nvPr/>
        </p:nvSpPr>
        <p:spPr>
          <a:xfrm>
            <a:off x="3860739" y="2283828"/>
            <a:ext cx="51562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WL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8341050" y="2283828"/>
            <a:ext cx="51562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5" dirty="0">
                <a:latin typeface="Calibri" panose="020F0502020204030204"/>
                <a:cs typeface="Calibri" panose="020F0502020204030204"/>
              </a:rPr>
              <a:t>WL</a:t>
            </a:r>
            <a:endParaRPr sz="29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4"/>
          <p:cNvSpPr/>
          <p:nvPr/>
        </p:nvSpPr>
        <p:spPr>
          <a:xfrm>
            <a:off x="3216324" y="1864254"/>
            <a:ext cx="6200775" cy="3749675"/>
          </a:xfrm>
          <a:custGeom>
            <a:avLst/>
            <a:gdLst/>
            <a:ahLst/>
            <a:cxnLst/>
            <a:rect l="l" t="t" r="r" b="b"/>
            <a:pathLst>
              <a:path w="6200775" h="3749675">
                <a:moveTo>
                  <a:pt x="0" y="0"/>
                </a:moveTo>
                <a:lnTo>
                  <a:pt x="0" y="3749128"/>
                </a:lnTo>
              </a:path>
              <a:path w="6200775" h="3749675">
                <a:moveTo>
                  <a:pt x="1756106" y="2011933"/>
                </a:moveTo>
                <a:lnTo>
                  <a:pt x="1238115" y="2011933"/>
                </a:lnTo>
                <a:lnTo>
                  <a:pt x="1238115" y="1518971"/>
                </a:lnTo>
                <a:lnTo>
                  <a:pt x="498129" y="1518971"/>
                </a:lnTo>
                <a:lnTo>
                  <a:pt x="498129" y="2011933"/>
                </a:lnTo>
                <a:lnTo>
                  <a:pt x="4793" y="2011933"/>
                </a:lnTo>
              </a:path>
              <a:path w="6200775" h="3749675">
                <a:moveTo>
                  <a:pt x="1228025" y="1406934"/>
                </a:moveTo>
                <a:lnTo>
                  <a:pt x="502676" y="1406934"/>
                </a:lnTo>
              </a:path>
              <a:path w="6200775" h="3749675">
                <a:moveTo>
                  <a:pt x="891667" y="1406934"/>
                </a:moveTo>
                <a:lnTo>
                  <a:pt x="891667" y="991526"/>
                </a:lnTo>
              </a:path>
              <a:path w="6200775" h="3749675">
                <a:moveTo>
                  <a:pt x="6200445" y="0"/>
                </a:moveTo>
                <a:lnTo>
                  <a:pt x="6200445" y="3749128"/>
                </a:lnTo>
              </a:path>
            </a:pathLst>
          </a:custGeom>
          <a:ln w="672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4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440"/>
            <a:ext cx="11887200" cy="6765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</a:t>
            </a:r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Sizing Constraints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164" y="1318063"/>
            <a:ext cx="3563112" cy="2665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2530" y="980213"/>
            <a:ext cx="1983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Read</a:t>
            </a:r>
            <a:r>
              <a:rPr sz="2000" b="1" u="heavy" spc="-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 </a:t>
            </a:r>
            <a:r>
              <a:rPr sz="2000" b="1" u="heavy" spc="-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Constraint</a:t>
            </a:r>
            <a:endParaRPr sz="20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5901" y="3920007"/>
            <a:ext cx="19456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-3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W</a:t>
            </a:r>
            <a:r>
              <a:rPr sz="2000" b="1" u="heavy" spc="-1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r</a:t>
            </a:r>
            <a:r>
              <a:rPr sz="2000" b="1" u="heavy" spc="-18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it</a:t>
            </a:r>
            <a:r>
              <a:rPr sz="2000" b="1" u="heavy" spc="9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e</a:t>
            </a:r>
            <a:r>
              <a:rPr sz="2000" b="1" u="heavy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 </a:t>
            </a:r>
            <a:r>
              <a:rPr sz="2000" b="1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Con</a:t>
            </a:r>
            <a:r>
              <a:rPr sz="2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s</a:t>
            </a:r>
            <a:r>
              <a:rPr sz="2000" b="1" u="heavy" spc="-2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t</a:t>
            </a:r>
            <a:r>
              <a:rPr sz="2000" b="1" u="heavy" spc="-2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r</a:t>
            </a:r>
            <a:r>
              <a:rPr sz="2000" b="1" u="heavy" spc="-8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ahoma" panose="020B0604030504040204"/>
                <a:cs typeface="Tahoma" panose="020B0604030504040204"/>
              </a:rPr>
              <a:t>aint</a:t>
            </a:r>
            <a:endParaRPr sz="2000" dirty="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164" y="4085424"/>
            <a:ext cx="3669792" cy="2301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84" y="1229666"/>
            <a:ext cx="3482541" cy="1402690"/>
          </a:xfrm>
          <a:prstGeom prst="rect">
            <a:avLst/>
          </a:prstGeom>
        </p:spPr>
      </p:pic>
      <p:sp>
        <p:nvSpPr>
          <p:cNvPr id="10" name="object 55"/>
          <p:cNvSpPr txBox="1"/>
          <p:nvPr/>
        </p:nvSpPr>
        <p:spPr>
          <a:xfrm>
            <a:off x="6548415" y="3036388"/>
            <a:ext cx="3505200" cy="6007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800"/>
              </a:spcBef>
              <a:tabLst>
                <a:tab pos="988060" algn="l"/>
                <a:tab pos="2343785" algn="l"/>
              </a:tabLst>
            </a:pPr>
            <a:r>
              <a:rPr sz="4875" i="1" spc="67" baseline="15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850" i="1" spc="45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PDN	</a:t>
            </a:r>
            <a:r>
              <a:rPr sz="4875" spc="165" baseline="15000" dirty="0">
                <a:solidFill>
                  <a:srgbClr val="002060"/>
                </a:solidFill>
                <a:highlight>
                  <a:srgbClr val="FFFF00"/>
                </a:highlight>
                <a:latin typeface="Symbol" panose="05050102010706020507"/>
                <a:cs typeface="Symbol" panose="05050102010706020507"/>
              </a:rPr>
              <a:t></a:t>
            </a:r>
            <a:r>
              <a:rPr sz="4875" spc="-209" baseline="15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75" i="1" spc="7" baseline="15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850" i="1" spc="5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access	</a:t>
            </a:r>
            <a:r>
              <a:rPr sz="4875" spc="165" baseline="15000" dirty="0">
                <a:solidFill>
                  <a:srgbClr val="002060"/>
                </a:solidFill>
                <a:highlight>
                  <a:srgbClr val="FFFF00"/>
                </a:highlight>
                <a:latin typeface="Symbol" panose="05050102010706020507"/>
                <a:cs typeface="Symbol" panose="05050102010706020507"/>
              </a:rPr>
              <a:t></a:t>
            </a:r>
            <a:r>
              <a:rPr sz="4875" spc="-292" baseline="15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75" i="1" spc="75" baseline="1500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850" i="1" spc="50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/>
              </a:rPr>
              <a:t>PUN</a:t>
            </a:r>
            <a:endParaRPr sz="1850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44"/>
          <p:cNvSpPr/>
          <p:nvPr/>
        </p:nvSpPr>
        <p:spPr>
          <a:xfrm>
            <a:off x="8455383" y="1634696"/>
            <a:ext cx="676643" cy="340954"/>
          </a:xfrm>
          <a:custGeom>
            <a:avLst/>
            <a:gdLst/>
            <a:ahLst/>
            <a:cxnLst/>
            <a:rect l="l" t="t" r="r" b="b"/>
            <a:pathLst>
              <a:path w="864234" h="433070">
                <a:moveTo>
                  <a:pt x="647700" y="0"/>
                </a:moveTo>
                <a:lnTo>
                  <a:pt x="647700" y="108204"/>
                </a:lnTo>
                <a:lnTo>
                  <a:pt x="0" y="108204"/>
                </a:lnTo>
                <a:lnTo>
                  <a:pt x="0" y="324612"/>
                </a:lnTo>
                <a:lnTo>
                  <a:pt x="647700" y="324612"/>
                </a:lnTo>
                <a:lnTo>
                  <a:pt x="647700" y="432816"/>
                </a:lnTo>
                <a:lnTo>
                  <a:pt x="864107" y="216407"/>
                </a:lnTo>
                <a:lnTo>
                  <a:pt x="647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34" y="1463019"/>
            <a:ext cx="2103120" cy="693420"/>
          </a:xfrm>
          <a:prstGeom prst="rect">
            <a:avLst/>
          </a:prstGeom>
        </p:spPr>
      </p:pic>
      <p:sp>
        <p:nvSpPr>
          <p:cNvPr id="13" name="object 44"/>
          <p:cNvSpPr/>
          <p:nvPr/>
        </p:nvSpPr>
        <p:spPr>
          <a:xfrm>
            <a:off x="8770156" y="5064862"/>
            <a:ext cx="723739" cy="358122"/>
          </a:xfrm>
          <a:custGeom>
            <a:avLst/>
            <a:gdLst/>
            <a:ahLst/>
            <a:cxnLst/>
            <a:rect l="l" t="t" r="r" b="b"/>
            <a:pathLst>
              <a:path w="864234" h="433070">
                <a:moveTo>
                  <a:pt x="647700" y="0"/>
                </a:moveTo>
                <a:lnTo>
                  <a:pt x="647700" y="108204"/>
                </a:lnTo>
                <a:lnTo>
                  <a:pt x="0" y="108204"/>
                </a:lnTo>
                <a:lnTo>
                  <a:pt x="0" y="324612"/>
                </a:lnTo>
                <a:lnTo>
                  <a:pt x="647700" y="324612"/>
                </a:lnTo>
                <a:lnTo>
                  <a:pt x="647700" y="432816"/>
                </a:lnTo>
                <a:lnTo>
                  <a:pt x="864107" y="216407"/>
                </a:lnTo>
                <a:lnTo>
                  <a:pt x="647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47"/>
          <p:cNvSpPr txBox="1"/>
          <p:nvPr/>
        </p:nvSpPr>
        <p:spPr>
          <a:xfrm>
            <a:off x="9974370" y="5032006"/>
            <a:ext cx="2217630" cy="423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067435" algn="l"/>
              </a:tabLst>
            </a:pPr>
            <a:r>
              <a:rPr sz="4000" i="1" spc="7" baseline="15000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400" i="1" spc="5" dirty="0" err="1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4000" spc="157" baseline="15000" dirty="0">
                <a:latin typeface="Symbol" panose="05050102010706020507"/>
                <a:cs typeface="Symbol" panose="05050102010706020507"/>
              </a:rPr>
              <a:t></a:t>
            </a:r>
            <a:r>
              <a:rPr sz="4000" spc="-300" baseline="1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000" i="1" spc="60" baseline="1500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400" i="1" spc="40" dirty="0">
                <a:latin typeface="Times New Roman" panose="02020603050405020304"/>
                <a:cs typeface="Times New Roman" panose="02020603050405020304"/>
              </a:rPr>
              <a:t>PUN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22" y="4434478"/>
            <a:ext cx="3416663" cy="16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8086" y="261701"/>
            <a:ext cx="10058400" cy="1449387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3.	</a:t>
            </a: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Operation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/>
            </a:b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89351" y="1991541"/>
            <a:ext cx="89662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7846" y="478565"/>
            <a:ext cx="10058400" cy="87955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Write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33621" y="1700985"/>
            <a:ext cx="908685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650875"/>
          </a:xfrm>
        </p:spPr>
        <p:txBody>
          <a:bodyPr>
            <a:noAutofit/>
          </a:bodyPr>
          <a:lstStyle/>
          <a:p>
            <a:pPr algn="ctr"/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3957" r="9369" b="12025"/>
          <a:stretch/>
        </p:blipFill>
        <p:spPr>
          <a:xfrm>
            <a:off x="1392965" y="1008403"/>
            <a:ext cx="9699476" cy="50762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262"/>
            <a:ext cx="12083753" cy="1187970"/>
          </a:xfrm>
        </p:spPr>
        <p:txBody>
          <a:bodyPr>
            <a:normAutofit fontScale="90000"/>
          </a:bodyPr>
          <a:lstStyle/>
          <a:p>
            <a:b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4.	</a:t>
            </a:r>
            <a: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Graphs:</a:t>
            </a:r>
            <a:br>
              <a:rPr lang="en-IN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)Read Operation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22299" r="1366" b="13127"/>
          <a:stretch/>
        </p:blipFill>
        <p:spPr>
          <a:xfrm>
            <a:off x="205100" y="1521151"/>
            <a:ext cx="11767558" cy="4683096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305944" cy="871671"/>
          </a:xfrm>
        </p:spPr>
        <p:txBody>
          <a:bodyPr>
            <a:no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(ii)Write Operation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22084" r="797" b="13725"/>
          <a:stretch/>
        </p:blipFill>
        <p:spPr>
          <a:xfrm>
            <a:off x="444380" y="1042586"/>
            <a:ext cx="11083895" cy="4614729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606</TotalTime>
  <Words>583</Words>
  <Application>Microsoft Office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MT</vt:lpstr>
      <vt:lpstr>Calibri</vt:lpstr>
      <vt:lpstr>Calibri Light</vt:lpstr>
      <vt:lpstr>Symbol</vt:lpstr>
      <vt:lpstr>Tahoma</vt:lpstr>
      <vt:lpstr>Times New Roman</vt:lpstr>
      <vt:lpstr>Wingdings</vt:lpstr>
      <vt:lpstr>Retrospect</vt:lpstr>
      <vt:lpstr>Design and Performance Analysis of SRAM Cell in CMOS nm Technology  SET Conference ID:- 220795</vt:lpstr>
      <vt:lpstr>Table of Content</vt:lpstr>
      <vt:lpstr>1.  6T SRAM Cell</vt:lpstr>
      <vt:lpstr>PowerPoint Presentation</vt:lpstr>
      <vt:lpstr>   3. SRAM Operation: i. Read</vt:lpstr>
      <vt:lpstr>ii. Write</vt:lpstr>
      <vt:lpstr>Schematic Diagram</vt:lpstr>
      <vt:lpstr>      4.  Graphs: (i)Read Operation</vt:lpstr>
      <vt:lpstr>(ii)Write Operation</vt:lpstr>
      <vt:lpstr>5. 8T SRAM Basics</vt:lpstr>
      <vt:lpstr>8T SRAM Schematic</vt:lpstr>
      <vt:lpstr>6. SNM 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RATIO (Read Constraint)</dc:title>
  <dc:creator>pf393vz9@outlook.com</dc:creator>
  <cp:lastModifiedBy>Mane Sachindra Udhavrao</cp:lastModifiedBy>
  <cp:revision>31</cp:revision>
  <dcterms:created xsi:type="dcterms:W3CDTF">2022-12-20T06:13:00Z</dcterms:created>
  <dcterms:modified xsi:type="dcterms:W3CDTF">2023-01-24T04:13:04Z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F67DAAE91AD045F4B5F82F99FBF8BFBA</vt:lpwstr>
  </property>
  <property fmtid="{D5CDD505-2E9C-101B-9397-08002B2CF9AE}" pid="3" name="KSOProductBuildVer">
    <vt:lpwstr>1033-11.2.0.11440</vt:lpwstr>
  </property>
</Properties>
</file>